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Playfair Display"/>
      <p:regular r:id="rId13"/>
      <p:bold r:id="rId14"/>
      <p:italic r:id="rId15"/>
      <p:boldItalic r:id="rId16"/>
    </p:embeddedFont>
    <p:embeddedFont>
      <p:font typeface="Lato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PlayfairDisplay-regular.fntdata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PlayfairDisplay-italic.fntdata"/><Relationship Id="rId14" Type="http://schemas.openxmlformats.org/officeDocument/2006/relationships/font" Target="fonts/PlayfairDisplay-bold.fntdata"/><Relationship Id="rId17" Type="http://schemas.openxmlformats.org/officeDocument/2006/relationships/font" Target="fonts/Lato-regular.fntdata"/><Relationship Id="rId16" Type="http://schemas.openxmlformats.org/officeDocument/2006/relationships/font" Target="fonts/PlayfairDisplay-bold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Lato-italic.fntdata"/><Relationship Id="rId6" Type="http://schemas.openxmlformats.org/officeDocument/2006/relationships/slide" Target="slides/slide1.xml"/><Relationship Id="rId18" Type="http://schemas.openxmlformats.org/officeDocument/2006/relationships/font" Target="fonts/Lato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62620996c2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62620996c2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62620996c2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62620996c2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61460611fa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61460611fa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61460611fa_1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61460611fa_1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61460611fa_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61460611fa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61460611fa_1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61460611fa_1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749050" y="748800"/>
            <a:ext cx="3645900" cy="3645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2992950" y="992700"/>
            <a:ext cx="3158100" cy="3158100"/>
          </a:xfrm>
          <a:prstGeom prst="rect">
            <a:avLst/>
          </a:prstGeom>
          <a:noFill/>
          <a:ln cap="flat" cmpd="sng" w="2857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096363" y="3266930"/>
            <a:ext cx="2951400" cy="701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33100"/>
            <a:ext cx="8520600" cy="161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29194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391378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dk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9"/>
          <p:cNvSpPr txBox="1"/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oral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Non-Animal SAEs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3096363" y="3266930"/>
            <a:ext cx="2951400" cy="701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Supervised</a:t>
            </a:r>
            <a:r>
              <a:rPr lang="en"/>
              <a:t> </a:t>
            </a:r>
            <a:r>
              <a:rPr lang="en"/>
              <a:t>Agricultural</a:t>
            </a:r>
            <a:r>
              <a:rPr lang="en"/>
              <a:t> </a:t>
            </a:r>
            <a:r>
              <a:rPr lang="en"/>
              <a:t>Experiences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an SAE?	</a:t>
            </a:r>
            <a:endParaRPr/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Simply put...it is a </a:t>
            </a:r>
            <a:r>
              <a:rPr b="1" lang="en" sz="2400"/>
              <a:t>student completed project</a:t>
            </a:r>
            <a:r>
              <a:rPr lang="en" sz="2400"/>
              <a:t> related in some way to </a:t>
            </a:r>
            <a:r>
              <a:rPr lang="en" sz="2400"/>
              <a:t>agriculture</a:t>
            </a:r>
            <a:r>
              <a:rPr lang="en" sz="2400"/>
              <a:t> science.</a:t>
            </a:r>
            <a:endParaRPr sz="2400"/>
          </a:p>
          <a:p>
            <a:pPr indent="-381000" lvl="0" marL="457200" rtl="0" algn="l">
              <a:spcBef>
                <a:spcPts val="16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Majority of the project should be completed outside of regular class time (this may vary from project to project)</a:t>
            </a:r>
            <a:endParaRPr sz="2400"/>
          </a:p>
          <a:p>
            <a: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●"/>
            </a:pPr>
            <a:r>
              <a:rPr lang="en" sz="2400"/>
              <a:t>A plan should be developed and an learning outcome </a:t>
            </a:r>
            <a:r>
              <a:rPr lang="en" sz="2400"/>
              <a:t>identified.</a:t>
            </a:r>
            <a:endParaRPr sz="2400"/>
          </a:p>
          <a:p>
            <a:pPr indent="-3810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○"/>
            </a:pPr>
            <a:r>
              <a:rPr lang="en" sz="2400"/>
              <a:t>“What” and “Why”</a:t>
            </a:r>
            <a:endParaRPr sz="2400"/>
          </a:p>
          <a:p>
            <a:pPr indent="0" lvl="0" marL="9144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Is it Agriculture Related?</a:t>
            </a:r>
            <a:endParaRPr/>
          </a:p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311700" y="1152475"/>
            <a:ext cx="8520600" cy="374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If it applies to ANY of the classes we offer than YES, it is ag related.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If it is something used in or important to agriculture than YES, it is ag related.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/>
              <a:t>Not sure?  Just ask and we will try to identify what area of </a:t>
            </a:r>
            <a:r>
              <a:rPr lang="en" sz="2400"/>
              <a:t>agriculture</a:t>
            </a:r>
            <a:r>
              <a:rPr lang="en" sz="2400"/>
              <a:t> the project might fall into.</a:t>
            </a: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Entrepreneurship</a:t>
            </a:r>
            <a:r>
              <a:rPr lang="en"/>
              <a:t> </a:t>
            </a:r>
            <a:endParaRPr/>
          </a:p>
        </p:txBody>
      </p:sp>
      <p:sp>
        <p:nvSpPr>
          <p:cNvPr id="78" name="Google Shape;78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The student operates an individual business which provides goods and/or services to the marketplace in the ownership aspect.</a:t>
            </a:r>
            <a:endParaRPr sz="2400"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Any project the student runs and operates that is agriculture related.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Raising</a:t>
            </a:r>
            <a:r>
              <a:rPr lang="en"/>
              <a:t> animals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Horticulture/Floral Design Projects</a:t>
            </a:r>
            <a:r>
              <a:rPr lang="en"/>
              <a:t>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Food processing - jelly, canning, etc.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Ag Mechanics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Run a business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Moving yards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Dog walking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Placement/</a:t>
            </a:r>
            <a:r>
              <a:rPr lang="en"/>
              <a:t>Internship</a:t>
            </a:r>
            <a:endParaRPr/>
          </a:p>
        </p:txBody>
      </p:sp>
      <p:sp>
        <p:nvSpPr>
          <p:cNvPr id="84" name="Google Shape;84;p17"/>
          <p:cNvSpPr txBox="1"/>
          <p:nvPr>
            <p:ph idx="1" type="body"/>
          </p:nvPr>
        </p:nvSpPr>
        <p:spPr>
          <a:xfrm>
            <a:off x="311700" y="1152475"/>
            <a:ext cx="8520600" cy="387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The student is in an </a:t>
            </a:r>
            <a:r>
              <a:rPr b="1" lang="en" sz="2400"/>
              <a:t>employment setting (paid or unpaid).</a:t>
            </a:r>
            <a:r>
              <a:rPr lang="en" sz="2400"/>
              <a:t>  This experience must provide opportunity for development and advancement of skills and abilities.</a:t>
            </a:r>
            <a:endParaRPr sz="2400"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Any Ag related job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Vet clinic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Feed store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Welding shop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Dog Grooming business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Hardware store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Floral Shop</a:t>
            </a:r>
            <a:endParaRPr sz="1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Research</a:t>
            </a:r>
            <a:endParaRPr/>
          </a:p>
        </p:txBody>
      </p:sp>
      <p:sp>
        <p:nvSpPr>
          <p:cNvPr id="90" name="Google Shape;90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The student will be involved in an investigation of materials, processes and information to establish new knowledge or the validation of previous research.</a:t>
            </a:r>
            <a:endParaRPr sz="2400"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Problem solving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Agriscience fair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Agricultural Inventions 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Robotics</a:t>
            </a:r>
            <a:endParaRPr sz="1800"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Service Learning</a:t>
            </a:r>
            <a:endParaRPr/>
          </a:p>
        </p:txBody>
      </p:sp>
      <p:sp>
        <p:nvSpPr>
          <p:cNvPr id="96" name="Google Shape;96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Conducted by one or more students in which they </a:t>
            </a:r>
            <a:r>
              <a:rPr b="1" lang="en" sz="2400"/>
              <a:t>plan</a:t>
            </a:r>
            <a:r>
              <a:rPr lang="en" sz="2400"/>
              <a:t>, </a:t>
            </a:r>
            <a:r>
              <a:rPr b="1" lang="en" sz="2400"/>
              <a:t>conduct </a:t>
            </a:r>
            <a:r>
              <a:rPr lang="en" sz="2400"/>
              <a:t>and </a:t>
            </a:r>
            <a:r>
              <a:rPr b="1" lang="en" sz="2400"/>
              <a:t>evaluate </a:t>
            </a:r>
            <a:r>
              <a:rPr lang="en" sz="2400"/>
              <a:t>a project designed to provide a service to a school, public entity or the community.  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/>
              <a:t>It must provide benefits to another organization, group or individuals other than the FFA chapter.</a:t>
            </a: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oral">
  <a:themeElements>
    <a:clrScheme name="Coral">
      <a:dk1>
        <a:srgbClr val="F55E61"/>
      </a:dk1>
      <a:lt1>
        <a:srgbClr val="FFFFFF"/>
      </a:lt1>
      <a:dk2>
        <a:srgbClr val="5E696C"/>
      </a:dk2>
      <a:lt2>
        <a:srgbClr val="BFC7CA"/>
      </a:lt2>
      <a:accent1>
        <a:srgbClr val="1E2D31"/>
      </a:accent1>
      <a:accent2>
        <a:srgbClr val="273C42"/>
      </a:accent2>
      <a:accent3>
        <a:srgbClr val="83D061"/>
      </a:accent3>
      <a:accent4>
        <a:srgbClr val="F6CD4C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